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1" r:id="rId3"/>
    <p:sldId id="263" r:id="rId4"/>
    <p:sldId id="265" r:id="rId5"/>
    <p:sldId id="266" r:id="rId6"/>
    <p:sldId id="268" r:id="rId7"/>
    <p:sldId id="269" r:id="rId8"/>
    <p:sldId id="270" r:id="rId9"/>
    <p:sldId id="26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86974" autoAdjust="0"/>
  </p:normalViewPr>
  <p:slideViewPr>
    <p:cSldViewPr snapToGrid="0" showGuides="1">
      <p:cViewPr varScale="1">
        <p:scale>
          <a:sx n="86" d="100"/>
          <a:sy n="86" d="100"/>
        </p:scale>
        <p:origin x="42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4773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11.11.2022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11.11.2022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4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663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923CAD-8964-4A8E-9E9C-0F755B932903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69E37AB-EE9C-4565-B2FD-B1FC504BEE2A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treus.informatik.uni-tuebingen.de/seafile/d/8e2ab8c3fdd444e1a135/?p=%2FPISTOL&amp;mode=li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Semester Project Status</a:t>
            </a:r>
            <a:endParaRPr lang="de-CH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0A7569-3548-4C52-9ECA-ECED83637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Bin Yang</a:t>
            </a:r>
          </a:p>
          <a:p>
            <a:r>
              <a:rPr lang="de-CH" dirty="0"/>
              <a:t>11.11.2022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Feature List</a:t>
            </a:r>
          </a:p>
          <a:p>
            <a:r>
              <a:rPr lang="de-DE" dirty="0"/>
              <a:t>Work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and </a:t>
            </a:r>
            <a:r>
              <a:rPr lang="de-DE" dirty="0" err="1"/>
              <a:t>ToDo</a:t>
            </a:r>
            <a:endParaRPr lang="de-DE" dirty="0"/>
          </a:p>
          <a:p>
            <a:r>
              <a:rPr lang="de-DE" dirty="0"/>
              <a:t>Data Collection</a:t>
            </a:r>
          </a:p>
          <a:p>
            <a:r>
              <a:rPr lang="de-DE" dirty="0"/>
              <a:t>Research 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gaze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387B-FBD3-42F8-9E31-B45335F65718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network?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Raw Data</a:t>
            </a:r>
          </a:p>
          <a:p>
            <a:pPr lvl="1"/>
            <a:r>
              <a:rPr lang="de-DE" dirty="0"/>
              <a:t>3D </a:t>
            </a:r>
            <a:r>
              <a:rPr lang="de-DE" dirty="0" err="1"/>
              <a:t>mesh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endParaRPr lang="de-DE" dirty="0"/>
          </a:p>
          <a:p>
            <a:pPr lvl="1"/>
            <a:r>
              <a:rPr lang="de-DE" dirty="0"/>
              <a:t>Raw RGB-Videos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gaze</a:t>
            </a:r>
            <a:r>
              <a:rPr lang="de-DE" dirty="0"/>
              <a:t> </a:t>
            </a:r>
            <a:r>
              <a:rPr lang="de-DE" dirty="0" err="1"/>
              <a:t>fixations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Camera</a:t>
            </a:r>
            <a:r>
              <a:rPr lang="de-DE" dirty="0"/>
              <a:t> Parameters (</a:t>
            </a:r>
            <a:r>
              <a:rPr lang="de-DE" dirty="0" err="1"/>
              <a:t>pose</a:t>
            </a:r>
            <a:r>
              <a:rPr lang="de-DE" dirty="0"/>
              <a:t> + </a:t>
            </a:r>
            <a:r>
              <a:rPr lang="de-DE" dirty="0" err="1"/>
              <a:t>location</a:t>
            </a:r>
            <a:r>
              <a:rPr lang="de-DE" dirty="0"/>
              <a:t>)</a:t>
            </a:r>
          </a:p>
          <a:p>
            <a:r>
              <a:rPr lang="de-DE" dirty="0" err="1"/>
              <a:t>Extractable</a:t>
            </a:r>
            <a:r>
              <a:rPr lang="de-DE" dirty="0"/>
              <a:t> </a:t>
            </a:r>
            <a:r>
              <a:rPr lang="de-DE" dirty="0" err="1"/>
              <a:t>featrures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ray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casting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Stacked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Optical Flow (2D) (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Saliency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de-D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(2D</a:t>
            </a:r>
            <a:r>
              <a:rPr lang="de-DE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(</a:t>
            </a:r>
            <a:r>
              <a:rPr lang="de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Gunner </a:t>
            </a:r>
            <a:r>
              <a:rPr lang="de-CH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Farneback's</a:t>
            </a:r>
            <a:r>
              <a:rPr lang="de-C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CH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r>
              <a:rPr lang="de-DE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1"/>
            <a:r>
              <a:rPr lang="de-DE" dirty="0"/>
              <a:t>3D </a:t>
            </a:r>
            <a:r>
              <a:rPr lang="de-DE" dirty="0" err="1"/>
              <a:t>Saliency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  <a:p>
            <a:pPr lvl="1"/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and Tracking (2D + 3D)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truth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de-DE" dirty="0"/>
              <a:t>Self-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de-DE" dirty="0"/>
              <a:t>Final </a:t>
            </a:r>
            <a:r>
              <a:rPr lang="de-DE" dirty="0" err="1"/>
              <a:t>annotations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network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gaze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B327-839C-4A2D-B2E8-7E49B2F41E4B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 and </a:t>
            </a:r>
            <a:r>
              <a:rPr lang="de-DE" dirty="0" err="1"/>
              <a:t>ToDo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err="1"/>
              <a:t>Pixelwise</a:t>
            </a:r>
            <a:r>
              <a:rPr lang="de-DE" dirty="0"/>
              <a:t> RGB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registration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3</a:t>
            </a:r>
            <a:r>
              <a:rPr lang="en-US" altLang="zh-CN" dirty="0"/>
              <a:t>D</a:t>
            </a:r>
            <a:r>
              <a:rPr lang="de-DE" dirty="0"/>
              <a:t> </a:t>
            </a:r>
            <a:r>
              <a:rPr lang="de-DE" dirty="0" err="1"/>
              <a:t>mesh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Feature-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Saliency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rgb</a:t>
            </a:r>
            <a:r>
              <a:rPr lang="de-DE" dirty="0"/>
              <a:t>-image</a:t>
            </a:r>
          </a:p>
          <a:p>
            <a:pPr>
              <a:buFontTx/>
              <a:buChar char="-"/>
            </a:pPr>
            <a:r>
              <a:rPr lang="de-DE" dirty="0"/>
              <a:t>Optical Flow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  <a:p>
            <a:pPr>
              <a:buFontTx/>
              <a:buChar char="-"/>
            </a:pPr>
            <a:r>
              <a:rPr lang="de-CH" dirty="0"/>
              <a:t>Research </a:t>
            </a:r>
            <a:r>
              <a:rPr lang="de-CH" dirty="0" err="1"/>
              <a:t>work</a:t>
            </a:r>
            <a:endParaRPr lang="de-CH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de-CH" dirty="0"/>
              <a:t>Gaze </a:t>
            </a:r>
            <a:r>
              <a:rPr lang="de-CH" dirty="0" err="1"/>
              <a:t>Estimation</a:t>
            </a:r>
            <a:r>
              <a:rPr lang="de-CH" dirty="0"/>
              <a:t> Model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CH" dirty="0"/>
              <a:t>Coding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training</a:t>
            </a:r>
            <a:r>
              <a:rPr lang="de-CH" dirty="0"/>
              <a:t> on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custom</a:t>
            </a:r>
            <a:r>
              <a:rPr lang="de-CH" dirty="0"/>
              <a:t> </a:t>
            </a:r>
            <a:r>
              <a:rPr lang="de-CH" dirty="0" err="1"/>
              <a:t>dataset</a:t>
            </a:r>
            <a:r>
              <a:rPr lang="de-CH" dirty="0"/>
              <a:t>  (not </a:t>
            </a:r>
            <a:r>
              <a:rPr lang="de-CH" dirty="0" err="1"/>
              <a:t>finished</a:t>
            </a:r>
            <a:r>
              <a:rPr lang="de-CH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CH" dirty="0"/>
              <a:t>Parameter </a:t>
            </a:r>
            <a:r>
              <a:rPr lang="de-CH" dirty="0" err="1"/>
              <a:t>tuning</a:t>
            </a:r>
            <a:r>
              <a:rPr lang="de-CH" dirty="0"/>
              <a:t> (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en-GB" dirty="0"/>
              <a:t>EGTEA Gaze+ and Ego4D but I don’t have access to both dataset, simply first list the parameter set that could be tuned</a:t>
            </a:r>
            <a:r>
              <a:rPr lang="de-CH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CH" dirty="0" err="1"/>
              <a:t>Resource</a:t>
            </a:r>
            <a:r>
              <a:rPr lang="de-CH" dirty="0"/>
              <a:t> (</a:t>
            </a:r>
            <a:r>
              <a:rPr lang="de-CH" dirty="0" err="1"/>
              <a:t>gpu</a:t>
            </a:r>
            <a:r>
              <a:rPr lang="de-CH" dirty="0"/>
              <a:t>) </a:t>
            </a:r>
            <a:r>
              <a:rPr lang="de-CH" dirty="0" err="1"/>
              <a:t>request</a:t>
            </a:r>
            <a:r>
              <a:rPr lang="de-CH" dirty="0"/>
              <a:t> (</a:t>
            </a:r>
            <a:r>
              <a:rPr lang="de-CH" dirty="0" err="1"/>
              <a:t>ask</a:t>
            </a:r>
            <a:r>
              <a:rPr lang="de-CH" dirty="0"/>
              <a:t> Xi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access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remote </a:t>
            </a:r>
            <a:r>
              <a:rPr lang="de-CH" dirty="0" err="1"/>
              <a:t>cluster</a:t>
            </a:r>
            <a:r>
              <a:rPr lang="de-CH" dirty="0"/>
              <a:t>, </a:t>
            </a:r>
            <a:r>
              <a:rPr lang="de-CH" dirty="0" err="1"/>
              <a:t>todo</a:t>
            </a:r>
            <a:r>
              <a:rPr lang="de-CH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Detection</a:t>
            </a:r>
            <a:r>
              <a:rPr lang="de-CH" dirty="0"/>
              <a:t> Module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CH" dirty="0"/>
              <a:t>Dataset: </a:t>
            </a:r>
            <a:r>
              <a:rPr lang="de-CH" dirty="0" err="1"/>
              <a:t>ARKit</a:t>
            </a:r>
            <a:r>
              <a:rPr lang="de-CH" dirty="0"/>
              <a:t> Scenes (Indoor </a:t>
            </a:r>
            <a:r>
              <a:rPr lang="de-CH" dirty="0" err="1"/>
              <a:t>dataset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Iphon</a:t>
            </a:r>
            <a:r>
              <a:rPr lang="de-CH" dirty="0"/>
              <a:t> 3D Scanner App, </a:t>
            </a:r>
            <a:r>
              <a:rPr lang="de-CH" dirty="0" err="1"/>
              <a:t>input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 Francis)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CH" dirty="0"/>
              <a:t>Integration </a:t>
            </a:r>
            <a:r>
              <a:rPr lang="de-CH" dirty="0" err="1"/>
              <a:t>with</a:t>
            </a:r>
            <a:r>
              <a:rPr lang="de-CH" dirty="0"/>
              <a:t> Gaze </a:t>
            </a:r>
            <a:r>
              <a:rPr lang="de-CH" dirty="0" err="1"/>
              <a:t>Estimation</a:t>
            </a:r>
            <a:r>
              <a:rPr lang="de-CH" dirty="0"/>
              <a:t> Model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75048-AF5F-4C0C-871E-871A72FE1BDB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Collection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D0051-2A47-4E27-9600-85B6B6FA0AD7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8746CB-618D-4A43-A97F-DD1BC3691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48" y="1377597"/>
            <a:ext cx="10728325" cy="4927600"/>
          </a:xfrm>
        </p:spPr>
        <p:txBody>
          <a:bodyPr/>
          <a:lstStyle/>
          <a:p>
            <a:r>
              <a:rPr lang="de-CH" b="1" dirty="0" err="1"/>
              <a:t>Necessary</a:t>
            </a:r>
            <a:r>
              <a:rPr lang="de-CH" b="1" dirty="0"/>
              <a:t> Data</a:t>
            </a:r>
          </a:p>
          <a:p>
            <a:pPr lvl="1"/>
            <a:r>
              <a:rPr lang="de-CH" dirty="0"/>
              <a:t>RGB Video </a:t>
            </a:r>
            <a:r>
              <a:rPr lang="de-CH" dirty="0" err="1"/>
              <a:t>automatically</a:t>
            </a:r>
            <a:r>
              <a:rPr lang="de-CH" dirty="0"/>
              <a:t> </a:t>
            </a:r>
            <a:r>
              <a:rPr lang="de-CH" dirty="0" err="1"/>
              <a:t>recorded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eye</a:t>
            </a:r>
            <a:r>
              <a:rPr lang="de-CH" dirty="0"/>
              <a:t>-tracking </a:t>
            </a:r>
            <a:r>
              <a:rPr lang="de-CH" dirty="0" err="1"/>
              <a:t>device</a:t>
            </a:r>
            <a:endParaRPr lang="de-CH" dirty="0"/>
          </a:p>
          <a:p>
            <a:pPr lvl="1"/>
            <a:r>
              <a:rPr lang="de-CH" dirty="0" err="1"/>
              <a:t>Dense</a:t>
            </a:r>
            <a:r>
              <a:rPr lang="de-CH" dirty="0"/>
              <a:t> 3D Mesh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scene</a:t>
            </a:r>
            <a:endParaRPr lang="de-CH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SfM-based</a:t>
            </a:r>
            <a:r>
              <a:rPr lang="de-CH" dirty="0"/>
              <a:t> </a:t>
            </a:r>
            <a:r>
              <a:rPr lang="de-CH" dirty="0" err="1"/>
              <a:t>tool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reconstrcut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mesh</a:t>
            </a:r>
            <a:r>
              <a:rPr lang="de-CH" dirty="0"/>
              <a:t> (e.g. </a:t>
            </a:r>
            <a:r>
              <a:rPr lang="de-CH" dirty="0" err="1"/>
              <a:t>colmap</a:t>
            </a:r>
            <a:r>
              <a:rPr lang="de-CH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CH" dirty="0"/>
              <a:t>Scan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scene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a </a:t>
            </a:r>
            <a:r>
              <a:rPr lang="de-CH" dirty="0" err="1"/>
              <a:t>Lidar-based</a:t>
            </a:r>
            <a:r>
              <a:rPr lang="de-CH" dirty="0"/>
              <a:t> </a:t>
            </a:r>
            <a:r>
              <a:rPr lang="de-CH" dirty="0" err="1"/>
              <a:t>device</a:t>
            </a:r>
            <a:endParaRPr lang="de-CH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e-CH" dirty="0" err="1"/>
              <a:t>Utilization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extrinsic</a:t>
            </a:r>
            <a:r>
              <a:rPr lang="de-CH" dirty="0"/>
              <a:t> </a:t>
            </a:r>
            <a:r>
              <a:rPr lang="de-CH" dirty="0" err="1"/>
              <a:t>paramters</a:t>
            </a:r>
            <a:r>
              <a:rPr lang="de-CH" dirty="0"/>
              <a:t> (</a:t>
            </a:r>
            <a:r>
              <a:rPr lang="de-CH" dirty="0" err="1"/>
              <a:t>calibration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help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markers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scene</a:t>
            </a:r>
            <a:r>
              <a:rPr lang="de-CH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e-CH" dirty="0"/>
              <a:t>Registration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gaze</a:t>
            </a:r>
            <a:r>
              <a:rPr lang="de-CH" dirty="0"/>
              <a:t> </a:t>
            </a:r>
            <a:r>
              <a:rPr lang="de-CH" dirty="0" err="1"/>
              <a:t>target</a:t>
            </a:r>
            <a:r>
              <a:rPr lang="de-CH" dirty="0"/>
              <a:t> on 3D </a:t>
            </a:r>
            <a:r>
              <a:rPr lang="de-CH" dirty="0" err="1"/>
              <a:t>mesh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baseline</a:t>
            </a:r>
            <a:endParaRPr lang="de-CH" dirty="0"/>
          </a:p>
          <a:p>
            <a:pPr lvl="2">
              <a:buFont typeface="Arial" panose="020B0604020202020204" pitchFamily="34" charset="0"/>
              <a:buChar char="•"/>
            </a:pPr>
            <a:endParaRPr lang="de-CH" b="1" dirty="0"/>
          </a:p>
          <a:p>
            <a:r>
              <a:rPr lang="de-CH" b="1" dirty="0"/>
              <a:t>Optional Data</a:t>
            </a:r>
          </a:p>
          <a:p>
            <a:pPr lvl="1"/>
            <a:r>
              <a:rPr lang="en-US" dirty="0"/>
              <a:t>3D oriented bounding boxes for 17 categories of room-defining furniture (</a:t>
            </a:r>
            <a:r>
              <a:rPr lang="en-US" dirty="0" err="1"/>
              <a:t>manally</a:t>
            </a:r>
            <a:r>
              <a:rPr lang="en-US" dirty="0"/>
              <a:t> annotate with some toolkit or software, e.g. 3D Bat, MeshLab, …)</a:t>
            </a:r>
          </a:p>
          <a:p>
            <a:pPr lvl="1"/>
            <a:r>
              <a:rPr lang="de-CH" dirty="0" err="1"/>
              <a:t>Pupil</a:t>
            </a:r>
            <a:r>
              <a:rPr lang="de-CH" dirty="0"/>
              <a:t>, Eye </a:t>
            </a:r>
            <a:r>
              <a:rPr lang="de-CH" dirty="0" err="1"/>
              <a:t>movments</a:t>
            </a:r>
            <a:r>
              <a:rPr lang="de-CH" dirty="0"/>
              <a:t>, Iris…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further</a:t>
            </a:r>
            <a:r>
              <a:rPr lang="de-CH" dirty="0"/>
              <a:t> gaze-</a:t>
            </a:r>
            <a:r>
              <a:rPr lang="de-CH" dirty="0" err="1"/>
              <a:t>related</a:t>
            </a:r>
            <a:r>
              <a:rPr lang="de-CH" dirty="0"/>
              <a:t> </a:t>
            </a:r>
            <a:r>
              <a:rPr lang="de-CH" dirty="0" err="1"/>
              <a:t>tasks</a:t>
            </a:r>
            <a:r>
              <a:rPr lang="de-CH" dirty="0"/>
              <a:t> (The Toolkit </a:t>
            </a:r>
            <a:r>
              <a:rPr lang="de-CH" dirty="0" err="1">
                <a:hlinkClick r:id="rId3"/>
              </a:rPr>
              <a:t>Pistol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Pupil</a:t>
            </a:r>
            <a:r>
              <a:rPr lang="de-CH" dirty="0"/>
              <a:t> Invisible and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able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extract</a:t>
            </a:r>
            <a:r>
              <a:rPr lang="de-CH" dirty="0"/>
              <a:t> </a:t>
            </a:r>
            <a:r>
              <a:rPr lang="de-CH" dirty="0" err="1"/>
              <a:t>those</a:t>
            </a:r>
            <a:r>
              <a:rPr lang="de-CH" dirty="0"/>
              <a:t> </a:t>
            </a:r>
            <a:r>
              <a:rPr lang="de-CH" dirty="0" err="1"/>
              <a:t>attributes</a:t>
            </a:r>
            <a:r>
              <a:rPr lang="de-CH" dirty="0"/>
              <a:t>, but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toolkit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yet</a:t>
            </a:r>
            <a:r>
              <a:rPr lang="de-CH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D9682-DA85-B3CF-E90E-C4DE917A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Gaze </a:t>
            </a:r>
            <a:r>
              <a:rPr lang="de-DE" dirty="0" err="1"/>
              <a:t>Prediction</a:t>
            </a:r>
            <a:r>
              <a:rPr lang="de-DE" dirty="0"/>
              <a:t> Model: Attention Transition (ECCV2018)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E8CE5B-D229-8D58-05FC-CA35F91C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116F74-5223-8C21-D5AA-3C1BA118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FD84B8-2F62-CB6D-B2D9-67388460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EB7542-08B5-E2EE-9F5E-7FA3396F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54" y="3503763"/>
            <a:ext cx="7883527" cy="28623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EF253C2-84EC-3697-BA21-6FED13B33D32}"/>
              </a:ext>
            </a:extLst>
          </p:cNvPr>
          <p:cNvSpPr txBox="1"/>
          <p:nvPr/>
        </p:nvSpPr>
        <p:spPr>
          <a:xfrm>
            <a:off x="8254821" y="3770862"/>
            <a:ext cx="35658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Hybrid-Model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saliency</a:t>
            </a:r>
            <a:r>
              <a:rPr lang="de-DE" sz="1400" dirty="0"/>
              <a:t> and </a:t>
            </a:r>
            <a:r>
              <a:rPr lang="de-DE" sz="1400" dirty="0" err="1"/>
              <a:t>attention</a:t>
            </a:r>
            <a:r>
              <a:rPr lang="de-DE" sz="1400" dirty="0"/>
              <a:t> </a:t>
            </a:r>
            <a:r>
              <a:rPr lang="de-DE" sz="1400" dirty="0" err="1"/>
              <a:t>map</a:t>
            </a:r>
            <a:r>
              <a:rPr lang="de-DE" sz="1400" dirty="0"/>
              <a:t> </a:t>
            </a:r>
            <a:r>
              <a:rPr lang="de-DE" sz="1400" dirty="0" err="1"/>
              <a:t>prediction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Task-</a:t>
            </a:r>
            <a:r>
              <a:rPr lang="de-DE" sz="1400" dirty="0" err="1"/>
              <a:t>dependet</a:t>
            </a:r>
            <a:r>
              <a:rPr lang="de-DE" sz="1400" dirty="0"/>
              <a:t> </a:t>
            </a:r>
            <a:r>
              <a:rPr lang="de-DE" sz="1400" dirty="0" err="1"/>
              <a:t>attention</a:t>
            </a:r>
            <a:r>
              <a:rPr lang="de-DE" sz="1400" dirty="0"/>
              <a:t> </a:t>
            </a:r>
            <a:r>
              <a:rPr lang="de-DE" sz="1400" dirty="0" err="1"/>
              <a:t>transition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Late Fusion Module </a:t>
            </a:r>
            <a:r>
              <a:rPr lang="de-DE" sz="1400" dirty="0" err="1"/>
              <a:t>for</a:t>
            </a:r>
            <a:r>
              <a:rPr lang="de-DE" sz="1400" dirty="0"/>
              <a:t> Attention and </a:t>
            </a:r>
            <a:r>
              <a:rPr lang="de-DE" sz="1400" dirty="0" err="1"/>
              <a:t>Saliency</a:t>
            </a:r>
            <a:r>
              <a:rPr lang="de-DE" sz="1400" dirty="0"/>
              <a:t> </a:t>
            </a:r>
            <a:r>
              <a:rPr lang="de-DE" sz="1400" dirty="0" err="1"/>
              <a:t>Map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Distance-based</a:t>
            </a:r>
            <a:r>
              <a:rPr lang="de-DE" sz="1400" dirty="0"/>
              <a:t> </a:t>
            </a:r>
            <a:r>
              <a:rPr lang="de-DE" sz="1400" dirty="0" err="1"/>
              <a:t>binary</a:t>
            </a:r>
            <a:r>
              <a:rPr lang="de-DE" sz="1400" dirty="0"/>
              <a:t> </a:t>
            </a:r>
            <a:r>
              <a:rPr lang="de-DE" sz="1400" dirty="0" err="1"/>
              <a:t>cross</a:t>
            </a:r>
            <a:r>
              <a:rPr lang="de-DE" sz="1400" dirty="0"/>
              <a:t> </a:t>
            </a:r>
            <a:r>
              <a:rPr lang="de-DE" sz="1400" dirty="0" err="1"/>
              <a:t>entropy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(down </a:t>
            </a:r>
            <a:r>
              <a:rPr lang="de-DE" sz="1400" dirty="0" err="1"/>
              <a:t>weight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loss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estimation</a:t>
            </a:r>
            <a:r>
              <a:rPr lang="de-DE" sz="1400" dirty="0"/>
              <a:t> due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noise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gaze</a:t>
            </a:r>
            <a:r>
              <a:rPr lang="de-DE" sz="1400" dirty="0"/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EDD35FA-6668-8939-125A-3651D6AD60FA}"/>
              </a:ext>
            </a:extLst>
          </p:cNvPr>
          <p:cNvSpPr txBox="1"/>
          <p:nvPr/>
        </p:nvSpPr>
        <p:spPr>
          <a:xfrm>
            <a:off x="3471662" y="5007769"/>
            <a:ext cx="1743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FF0000"/>
                </a:solidFill>
              </a:rPr>
              <a:t>3D </a:t>
            </a:r>
            <a:r>
              <a:rPr lang="de-DE" sz="1100" dirty="0" err="1">
                <a:solidFill>
                  <a:srgbClr val="FF0000"/>
                </a:solidFill>
              </a:rPr>
              <a:t>conv</a:t>
            </a:r>
            <a:r>
              <a:rPr lang="de-DE" sz="1100" dirty="0">
                <a:solidFill>
                  <a:srgbClr val="FF0000"/>
                </a:solidFill>
              </a:rPr>
              <a:t> + </a:t>
            </a:r>
            <a:r>
              <a:rPr lang="de-DE" sz="1100" dirty="0" err="1">
                <a:solidFill>
                  <a:srgbClr val="FF0000"/>
                </a:solidFill>
              </a:rPr>
              <a:t>pooling</a:t>
            </a:r>
            <a:endParaRPr lang="de-DE" sz="1100" dirty="0">
              <a:solidFill>
                <a:srgbClr val="FF00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5C1A6E6-89D1-2048-CF00-2B01C04FEA46}"/>
              </a:ext>
            </a:extLst>
          </p:cNvPr>
          <p:cNvSpPr txBox="1"/>
          <p:nvPr/>
        </p:nvSpPr>
        <p:spPr>
          <a:xfrm>
            <a:off x="1632746" y="3215737"/>
            <a:ext cx="4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i="1" dirty="0" err="1"/>
              <a:t>Learn</a:t>
            </a:r>
            <a:r>
              <a:rPr lang="de-DE" sz="1200" i="1" dirty="0"/>
              <a:t> </a:t>
            </a:r>
            <a:r>
              <a:rPr lang="de-DE" sz="1200" i="1" dirty="0" err="1"/>
              <a:t>the</a:t>
            </a:r>
            <a:r>
              <a:rPr lang="de-DE" sz="1200" i="1" dirty="0"/>
              <a:t> </a:t>
            </a:r>
            <a:r>
              <a:rPr lang="de-DE" sz="1200" i="1" dirty="0" err="1"/>
              <a:t>channel</a:t>
            </a:r>
            <a:r>
              <a:rPr lang="de-DE" sz="1200" i="1" dirty="0"/>
              <a:t> </a:t>
            </a:r>
            <a:r>
              <a:rPr lang="de-DE" sz="1200" i="1" dirty="0" err="1"/>
              <a:t>weights</a:t>
            </a:r>
            <a:r>
              <a:rPr lang="de-DE" sz="1200" i="1" dirty="0"/>
              <a:t> </a:t>
            </a:r>
            <a:r>
              <a:rPr lang="de-DE" sz="1200" i="1" dirty="0" err="1"/>
              <a:t>for</a:t>
            </a:r>
            <a:r>
              <a:rPr lang="de-DE" sz="1200" i="1" dirty="0"/>
              <a:t> </a:t>
            </a:r>
            <a:r>
              <a:rPr lang="de-DE" sz="1200" i="1" dirty="0" err="1"/>
              <a:t>next</a:t>
            </a:r>
            <a:r>
              <a:rPr lang="de-DE" sz="1200" i="1" dirty="0"/>
              <a:t> </a:t>
            </a:r>
            <a:r>
              <a:rPr lang="de-DE" sz="1200" i="1" dirty="0" err="1"/>
              <a:t>fixation</a:t>
            </a:r>
            <a:r>
              <a:rPr lang="de-DE" sz="1200" i="1" dirty="0"/>
              <a:t> 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E785A81-A5C8-9F25-2E3D-9EAD8B941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5"/>
          <a:stretch/>
        </p:blipFill>
        <p:spPr>
          <a:xfrm>
            <a:off x="407988" y="773294"/>
            <a:ext cx="6357144" cy="2360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049FF29-A358-6894-F4C0-E010CEEB3918}"/>
              </a:ext>
            </a:extLst>
          </p:cNvPr>
          <p:cNvSpPr txBox="1"/>
          <p:nvPr/>
        </p:nvSpPr>
        <p:spPr>
          <a:xfrm>
            <a:off x="6961985" y="656805"/>
            <a:ext cx="49196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B0F0"/>
                </a:solidFill>
              </a:rPr>
              <a:t>Fixation State </a:t>
            </a:r>
            <a:r>
              <a:rPr lang="de-DE" sz="1400" dirty="0" err="1">
                <a:solidFill>
                  <a:srgbClr val="00B0F0"/>
                </a:solidFill>
              </a:rPr>
              <a:t>Predictor</a:t>
            </a:r>
            <a:r>
              <a:rPr lang="de-DE" sz="1400" dirty="0">
                <a:solidFill>
                  <a:srgbClr val="00B0F0"/>
                </a:solidFill>
              </a:rPr>
              <a:t> </a:t>
            </a:r>
            <a:r>
              <a:rPr lang="de-DE" sz="1400" dirty="0" err="1"/>
              <a:t>estimates</a:t>
            </a:r>
            <a:r>
              <a:rPr lang="de-DE" sz="1400" dirty="0"/>
              <a:t> a </a:t>
            </a:r>
            <a:r>
              <a:rPr lang="de-DE" sz="1400" dirty="0" err="1"/>
              <a:t>probability</a:t>
            </a:r>
            <a:r>
              <a:rPr lang="de-DE" sz="1400" dirty="0"/>
              <a:t> score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gaze</a:t>
            </a:r>
            <a:r>
              <a:rPr lang="de-DE" sz="1400" dirty="0"/>
              <a:t> </a:t>
            </a:r>
            <a:r>
              <a:rPr lang="de-DE" sz="1400" dirty="0" err="1"/>
              <a:t>fixation</a:t>
            </a:r>
            <a:r>
              <a:rPr lang="de-DE" sz="1400" dirty="0"/>
              <a:t> (</a:t>
            </a:r>
            <a:r>
              <a:rPr lang="de-DE" sz="1400" dirty="0" err="1"/>
              <a:t>f_t</a:t>
            </a:r>
            <a:r>
              <a:rPr lang="de-DE" sz="1400" dirty="0"/>
              <a:t>) in </a:t>
            </a:r>
            <a:r>
              <a:rPr lang="de-DE" sz="1400" dirty="0" err="1"/>
              <a:t>range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[0, 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B050"/>
                </a:solidFill>
              </a:rPr>
              <a:t>Channel </a:t>
            </a:r>
            <a:r>
              <a:rPr lang="de-DE" sz="1400" dirty="0" err="1">
                <a:solidFill>
                  <a:srgbClr val="00B050"/>
                </a:solidFill>
              </a:rPr>
              <a:t>weight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extractor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/>
              <a:t>croped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previous</a:t>
            </a:r>
            <a:r>
              <a:rPr lang="de-DE" sz="1400" dirty="0"/>
              <a:t> </a:t>
            </a:r>
            <a:r>
              <a:rPr lang="de-DE" sz="1400" dirty="0" err="1"/>
              <a:t>features</a:t>
            </a:r>
            <a:r>
              <a:rPr lang="de-DE" sz="1400" dirty="0"/>
              <a:t> </a:t>
            </a:r>
            <a:r>
              <a:rPr lang="de-DE" sz="1400" dirty="0" err="1"/>
              <a:t>map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projected</a:t>
            </a:r>
            <a:r>
              <a:rPr lang="de-DE" sz="1400" dirty="0"/>
              <a:t> </a:t>
            </a:r>
            <a:r>
              <a:rPr lang="de-DE" sz="1400" dirty="0" err="1"/>
              <a:t>gaze</a:t>
            </a:r>
            <a:r>
              <a:rPr lang="de-DE" sz="1400" dirty="0"/>
              <a:t> </a:t>
            </a:r>
            <a:r>
              <a:rPr lang="de-DE" sz="1400" dirty="0" err="1"/>
              <a:t>position</a:t>
            </a:r>
            <a:r>
              <a:rPr lang="de-DE" sz="1400" dirty="0"/>
              <a:t> and </a:t>
            </a:r>
            <a:r>
              <a:rPr lang="de-DE" sz="1400" dirty="0" err="1"/>
              <a:t>average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channel</a:t>
            </a:r>
            <a:r>
              <a:rPr lang="de-DE" sz="1400" dirty="0"/>
              <a:t> (</a:t>
            </a:r>
            <a:r>
              <a:rPr lang="de-DE" sz="1400" dirty="0" err="1"/>
              <a:t>get</a:t>
            </a:r>
            <a:r>
              <a:rPr lang="de-DE" sz="1400" dirty="0"/>
              <a:t> a 1-dimensional </a:t>
            </a:r>
            <a:r>
              <a:rPr lang="de-DE" sz="1400" dirty="0" err="1"/>
              <a:t>weight</a:t>
            </a:r>
            <a:r>
              <a:rPr lang="de-DE" sz="1400" dirty="0"/>
              <a:t> </a:t>
            </a:r>
            <a:r>
              <a:rPr lang="de-DE" sz="1400" dirty="0" err="1"/>
              <a:t>vector</a:t>
            </a:r>
            <a:r>
              <a:rPr lang="de-DE" sz="1400" dirty="0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FFC000"/>
                </a:solidFill>
              </a:rPr>
              <a:t>LSTM-</a:t>
            </a:r>
            <a:r>
              <a:rPr lang="de-DE" sz="1400" dirty="0" err="1">
                <a:solidFill>
                  <a:srgbClr val="FFC000"/>
                </a:solidFill>
              </a:rPr>
              <a:t>based</a:t>
            </a:r>
            <a:r>
              <a:rPr lang="de-DE" sz="1400" dirty="0">
                <a:solidFill>
                  <a:srgbClr val="FFC000"/>
                </a:solidFill>
              </a:rPr>
              <a:t> </a:t>
            </a:r>
            <a:r>
              <a:rPr lang="de-DE" sz="1400" dirty="0" err="1">
                <a:solidFill>
                  <a:srgbClr val="FFC000"/>
                </a:solidFill>
              </a:rPr>
              <a:t>weight</a:t>
            </a:r>
            <a:r>
              <a:rPr lang="de-DE" sz="1400" dirty="0">
                <a:solidFill>
                  <a:srgbClr val="FFC000"/>
                </a:solidFill>
              </a:rPr>
              <a:t> </a:t>
            </a:r>
            <a:r>
              <a:rPr lang="de-DE" sz="1400" dirty="0" err="1">
                <a:solidFill>
                  <a:srgbClr val="FFC000"/>
                </a:solidFill>
              </a:rPr>
              <a:t>predictor</a:t>
            </a:r>
            <a:r>
              <a:rPr lang="de-DE" sz="1400" dirty="0">
                <a:solidFill>
                  <a:srgbClr val="FFC000"/>
                </a:solidFill>
              </a:rPr>
              <a:t> </a:t>
            </a:r>
            <a:r>
              <a:rPr lang="de-DE" sz="1400" dirty="0" err="1"/>
              <a:t>linearly</a:t>
            </a:r>
            <a:r>
              <a:rPr lang="de-DE" sz="1400" dirty="0"/>
              <a:t> </a:t>
            </a:r>
            <a:r>
              <a:rPr lang="de-DE" sz="1400" dirty="0" err="1"/>
              <a:t>combines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original and </a:t>
            </a:r>
            <a:r>
              <a:rPr lang="de-DE" sz="1400" dirty="0" err="1"/>
              <a:t>anticipated</a:t>
            </a:r>
            <a:r>
              <a:rPr lang="de-DE" sz="1400" dirty="0"/>
              <a:t> </a:t>
            </a:r>
            <a:r>
              <a:rPr lang="de-DE" sz="1400" dirty="0" err="1"/>
              <a:t>weight</a:t>
            </a:r>
            <a:r>
              <a:rPr lang="de-DE" sz="1400" dirty="0"/>
              <a:t>, </a:t>
            </a:r>
            <a:r>
              <a:rPr lang="de-DE" sz="1400" dirty="0" err="1"/>
              <a:t>weighted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probability</a:t>
            </a:r>
            <a:r>
              <a:rPr lang="de-DE" sz="1400" dirty="0"/>
              <a:t> score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gaze</a:t>
            </a:r>
            <a:r>
              <a:rPr lang="de-DE" sz="1400" dirty="0"/>
              <a:t> </a:t>
            </a:r>
            <a:r>
              <a:rPr lang="de-DE" sz="1400" dirty="0" err="1"/>
              <a:t>fixation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weight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vector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current</a:t>
            </a:r>
            <a:r>
              <a:rPr lang="de-DE" sz="1400" dirty="0">
                <a:sym typeface="Wingdings" panose="05000000000000000000" pitchFamily="2" charset="2"/>
              </a:rPr>
              <a:t> frame (</a:t>
            </a:r>
            <a:r>
              <a:rPr lang="de-DE" sz="1400" dirty="0" err="1">
                <a:sym typeface="Wingdings" panose="05000000000000000000" pitchFamily="2" charset="2"/>
              </a:rPr>
              <a:t>w_t</a:t>
            </a:r>
            <a:r>
              <a:rPr lang="de-DE" sz="1400" dirty="0">
                <a:sym typeface="Wingdings" panose="05000000000000000000" pitchFamily="2" charset="2"/>
              </a:rPr>
              <a:t>) (Attention </a:t>
            </a:r>
            <a:r>
              <a:rPr lang="de-DE" sz="1400" dirty="0" err="1">
                <a:sym typeface="Wingdings" panose="05000000000000000000" pitchFamily="2" charset="2"/>
              </a:rPr>
              <a:t>transition</a:t>
            </a:r>
            <a:r>
              <a:rPr lang="de-DE" sz="1400" dirty="0"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Weighted</a:t>
            </a:r>
            <a:r>
              <a:rPr lang="de-DE" sz="1400" dirty="0"/>
              <a:t> </a:t>
            </a:r>
            <a:r>
              <a:rPr lang="de-DE" sz="1400" dirty="0" err="1"/>
              <a:t>sum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latent </a:t>
            </a:r>
            <a:r>
              <a:rPr lang="de-DE" sz="1400" dirty="0" err="1"/>
              <a:t>representation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Attention </a:t>
            </a:r>
            <a:r>
              <a:rPr lang="de-DE" sz="1400" dirty="0" err="1">
                <a:sym typeface="Wingdings" panose="05000000000000000000" pitchFamily="2" charset="2"/>
              </a:rPr>
              <a:t>Map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5863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DA613-C231-45EA-ED78-698DB71E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Gaze </a:t>
            </a:r>
            <a:r>
              <a:rPr lang="de-DE" dirty="0" err="1"/>
              <a:t>Prediction</a:t>
            </a:r>
            <a:r>
              <a:rPr lang="de-DE" dirty="0"/>
              <a:t> via Global-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(BMVC2022) (source code not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2F9E7D-71BE-93FC-EA41-F0C6E87C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725DF-95DB-5C77-6135-8F34DBE7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E53686-4D4A-267C-3729-B881F342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DC2E62-7C7A-B5A6-3C96-5665BEFB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160351"/>
            <a:ext cx="7368106" cy="404029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53AD68F-209B-14EC-2582-520F518B5969}"/>
              </a:ext>
            </a:extLst>
          </p:cNvPr>
          <p:cNvSpPr txBox="1"/>
          <p:nvPr/>
        </p:nvSpPr>
        <p:spPr>
          <a:xfrm>
            <a:off x="7798755" y="1720840"/>
            <a:ext cx="41552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Visual Token Embedding </a:t>
            </a:r>
            <a:r>
              <a:rPr lang="de-DE" dirty="0" err="1"/>
              <a:t>extracts</a:t>
            </a:r>
            <a:r>
              <a:rPr lang="de-DE" dirty="0"/>
              <a:t> N </a:t>
            </a:r>
            <a:r>
              <a:rPr lang="de-DE" dirty="0" err="1"/>
              <a:t>local</a:t>
            </a:r>
            <a:r>
              <a:rPr lang="de-DE" dirty="0"/>
              <a:t> Tokens and 1 global Token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video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Transformer Encoder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Multi-Head </a:t>
            </a:r>
            <a:r>
              <a:rPr lang="de-DE" dirty="0" err="1"/>
              <a:t>Self</a:t>
            </a:r>
            <a:r>
              <a:rPr lang="de-DE" dirty="0"/>
              <a:t> Attention Module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2D050"/>
                </a:solidFill>
              </a:rPr>
              <a:t>GLC Module </a:t>
            </a:r>
            <a:r>
              <a:rPr lang="de-DE" dirty="0" err="1"/>
              <a:t>computes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score </a:t>
            </a:r>
            <a:r>
              <a:rPr lang="de-DE" dirty="0" err="1"/>
              <a:t>between</a:t>
            </a:r>
            <a:r>
              <a:rPr lang="de-DE" dirty="0"/>
              <a:t> global and </a:t>
            </a:r>
            <a:r>
              <a:rPr lang="de-DE" dirty="0" err="1"/>
              <a:t>local</a:t>
            </a:r>
            <a:r>
              <a:rPr lang="de-DE" dirty="0"/>
              <a:t> Tokens)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C000"/>
                </a:solidFill>
              </a:rPr>
              <a:t>Transformer Decoder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(inverse)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912C522-523F-42DF-34D3-FE655467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056" y="5506752"/>
            <a:ext cx="5129980" cy="70958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A8CBB80-8B57-F39E-EDC3-68CD775A7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02" y="5163852"/>
            <a:ext cx="5906518" cy="125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5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7BD0E-37C8-F82B-2291-DA06DECD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B7CC34-FEC5-35F6-317B-B85CBAD1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3B852-0AB7-B435-8B92-D3B4B0F7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25B822-04C0-A2AF-32E0-BCDB0425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9C76289-FE3C-5815-3CF0-64AC478F7C9A}"/>
              </a:ext>
            </a:extLst>
          </p:cNvPr>
          <p:cNvGrpSpPr/>
          <p:nvPr/>
        </p:nvGrpSpPr>
        <p:grpSpPr>
          <a:xfrm>
            <a:off x="208055" y="1870620"/>
            <a:ext cx="4399456" cy="2868968"/>
            <a:chOff x="568874" y="1160351"/>
            <a:chExt cx="6311319" cy="428268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A164038F-DD61-9E84-054D-DD4C92D31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874" y="1160351"/>
              <a:ext cx="6311319" cy="4282681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98715B5-C338-B200-4D94-8D17982A17E9}"/>
                </a:ext>
              </a:extLst>
            </p:cNvPr>
            <p:cNvSpPr/>
            <p:nvPr/>
          </p:nvSpPr>
          <p:spPr>
            <a:xfrm>
              <a:off x="731837" y="4074850"/>
              <a:ext cx="5882027" cy="292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73EA8E3-FECF-AE3F-A913-5D7AA34A2F14}"/>
                </a:ext>
              </a:extLst>
            </p:cNvPr>
            <p:cNvSpPr/>
            <p:nvPr/>
          </p:nvSpPr>
          <p:spPr>
            <a:xfrm>
              <a:off x="731837" y="5052873"/>
              <a:ext cx="5882027" cy="292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D1BE5801-C71D-F494-284F-8C45FAA6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11" y="2669080"/>
            <a:ext cx="7509167" cy="315927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F1F05D5-4994-A0C1-D43D-48281EE40BAD}"/>
              </a:ext>
            </a:extLst>
          </p:cNvPr>
          <p:cNvSpPr txBox="1"/>
          <p:nvPr/>
        </p:nvSpPr>
        <p:spPr>
          <a:xfrm>
            <a:off x="5362113" y="1131956"/>
            <a:ext cx="4554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Key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gaze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de-DE" dirty="0" err="1"/>
              <a:t>no</a:t>
            </a:r>
            <a:r>
              <a:rPr lang="de-DE" dirty="0"/>
              <a:t> 3D </a:t>
            </a:r>
            <a:r>
              <a:rPr lang="de-DE" dirty="0" err="1"/>
              <a:t>input</a:t>
            </a:r>
            <a:r>
              <a:rPr lang="de-DE" dirty="0"/>
              <a:t>):</a:t>
            </a:r>
          </a:p>
          <a:p>
            <a:pPr marL="285750" indent="-285750">
              <a:buFontTx/>
              <a:buChar char="-"/>
            </a:pPr>
            <a:r>
              <a:rPr lang="de-DE" dirty="0"/>
              <a:t>Temporal + </a:t>
            </a:r>
            <a:r>
              <a:rPr lang="de-DE" dirty="0" err="1"/>
              <a:t>Spatial</a:t>
            </a:r>
            <a:r>
              <a:rPr lang="de-DE" dirty="0"/>
              <a:t> Features</a:t>
            </a:r>
          </a:p>
          <a:p>
            <a:pPr marL="285750" indent="-285750">
              <a:buFontTx/>
              <a:buChar char="-"/>
            </a:pPr>
            <a:r>
              <a:rPr lang="de-DE" dirty="0"/>
              <a:t>Transformer (Self-Attention Module)</a:t>
            </a:r>
          </a:p>
          <a:p>
            <a:pPr marL="285750" indent="-285750">
              <a:buFontTx/>
              <a:buChar char="-"/>
            </a:pPr>
            <a:r>
              <a:rPr lang="de-DE" dirty="0"/>
              <a:t>Multi-</a:t>
            </a:r>
            <a:r>
              <a:rPr lang="de-DE" dirty="0" err="1"/>
              <a:t>Scale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05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 </a:t>
            </a:r>
            <a:r>
              <a:rPr lang="de-CH" dirty="0" err="1"/>
              <a:t>might</a:t>
            </a:r>
            <a:r>
              <a:rPr lang="de-CH" dirty="0"/>
              <a:t> </a:t>
            </a:r>
            <a:r>
              <a:rPr lang="de-CH" dirty="0" err="1"/>
              <a:t>help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gaze</a:t>
            </a:r>
            <a:r>
              <a:rPr lang="de-CH" dirty="0"/>
              <a:t> </a:t>
            </a:r>
            <a:r>
              <a:rPr lang="de-CH" dirty="0" err="1"/>
              <a:t>fixation</a:t>
            </a:r>
            <a:r>
              <a:rPr lang="de-CH" dirty="0"/>
              <a:t>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A0AA-1BCE-4639-8006-3089BF036293}" type="datetime1">
              <a:rPr lang="de-CH" noProof="0" smtClean="0"/>
              <a:t>11.11.2022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0FEA821-DC43-B83C-DE51-18E05F107FC0}"/>
              </a:ext>
            </a:extLst>
          </p:cNvPr>
          <p:cNvSpPr txBox="1"/>
          <p:nvPr/>
        </p:nvSpPr>
        <p:spPr>
          <a:xfrm>
            <a:off x="523783" y="1160351"/>
            <a:ext cx="396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Objects </a:t>
            </a:r>
            <a:r>
              <a:rPr lang="de-DE" dirty="0" err="1"/>
              <a:t>that</a:t>
            </a:r>
            <a:r>
              <a:rPr lang="de-DE" dirty="0"/>
              <a:t> human </a:t>
            </a:r>
            <a:r>
              <a:rPr lang="de-DE" dirty="0" err="1"/>
              <a:t>pays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E6B1A7-FA2E-5AD7-1A84-848DFE10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353" y="1475574"/>
            <a:ext cx="5557339" cy="209901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25FC1CA-78A3-18DE-7E56-618A66448AB4}"/>
              </a:ext>
            </a:extLst>
          </p:cNvPr>
          <p:cNvSpPr txBox="1"/>
          <p:nvPr/>
        </p:nvSpPr>
        <p:spPr>
          <a:xfrm>
            <a:off x="383959" y="152968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 K, </a:t>
            </a:r>
            <a:r>
              <a:rPr lang="en-GB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DeTone</a:t>
            </a:r>
            <a:r>
              <a:rPr lang="en-GB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D, Chen Y F S, et al. ODAM: Object Detection, Association, and Mapping using Posed RGB Video[C]//Proceedings of the IEEE/CVF International Conference on Computer Vision. 2021: 5998-6008.</a:t>
            </a:r>
            <a:endParaRPr lang="en-GB" sz="9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03ED3E-0B9D-5353-1F16-DC0EB6819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770" y="3943918"/>
            <a:ext cx="5992428" cy="203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7292EA2-627E-7629-08A7-A772B0E83883}"/>
              </a:ext>
            </a:extLst>
          </p:cNvPr>
          <p:cNvSpPr txBox="1"/>
          <p:nvPr/>
        </p:nvSpPr>
        <p:spPr>
          <a:xfrm>
            <a:off x="624618" y="3574586"/>
            <a:ext cx="3968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Graph-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scene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en-GB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8708236-79A4-FD6F-3066-D7A01C59AEA0}"/>
              </a:ext>
            </a:extLst>
          </p:cNvPr>
          <p:cNvSpPr txBox="1"/>
          <p:nvPr/>
        </p:nvSpPr>
        <p:spPr>
          <a:xfrm>
            <a:off x="290744" y="3969710"/>
            <a:ext cx="409482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Xu D, Zhu Y, Choy C B, et al. Scene graph generation by iterative message passing[C]//Proceedings of the IEEE conference on computer vision and pattern recognition. 2017: 5410-5419.</a:t>
            </a:r>
            <a:endParaRPr lang="en-GB" sz="900" i="1" dirty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pp_praesentation_mit_klassifizierung" id="{91DBE7E3-9E97-4B59-B4FA-4961BBCFD5E0}" vid="{87F82F7D-32A3-46A0-B25C-10043C4A50BB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SP_Status</Template>
  <TotalTime>0</TotalTime>
  <Words>775</Words>
  <Application>Microsoft Office PowerPoint</Application>
  <PresentationFormat>Breitbild</PresentationFormat>
  <Paragraphs>106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Symbol</vt:lpstr>
      <vt:lpstr>Wingdings</vt:lpstr>
      <vt:lpstr>ETH Zürich</vt:lpstr>
      <vt:lpstr>Semester Project Status</vt:lpstr>
      <vt:lpstr>Agenda</vt:lpstr>
      <vt:lpstr>What can be fed into network?</vt:lpstr>
      <vt:lpstr>Work by far and ToDo</vt:lpstr>
      <vt:lpstr>Data Collection</vt:lpstr>
      <vt:lpstr>Gaze Prediction Model: Attention Transition (ECCV2018)</vt:lpstr>
      <vt:lpstr>Gaze Prediction via Global-Local Correlation (BMVC2022) (source code not published yet)</vt:lpstr>
      <vt:lpstr>Results of prior work</vt:lpstr>
      <vt:lpstr>What features might help for gaze fixation?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Yang  Bin</dc:creator>
  <cp:lastModifiedBy>Yang  Bin</cp:lastModifiedBy>
  <cp:revision>42</cp:revision>
  <dcterms:created xsi:type="dcterms:W3CDTF">2022-11-09T20:01:13Z</dcterms:created>
  <dcterms:modified xsi:type="dcterms:W3CDTF">2022-11-11T04:37:56Z</dcterms:modified>
</cp:coreProperties>
</file>